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4" r:id="rId5"/>
    <p:sldId id="260" r:id="rId6"/>
    <p:sldId id="297" r:id="rId7"/>
    <p:sldId id="296" r:id="rId8"/>
    <p:sldId id="258" r:id="rId9"/>
    <p:sldId id="291" r:id="rId10"/>
    <p:sldId id="259" r:id="rId11"/>
    <p:sldId id="282" r:id="rId12"/>
    <p:sldId id="261" r:id="rId13"/>
    <p:sldId id="292" r:id="rId14"/>
    <p:sldId id="262" r:id="rId15"/>
    <p:sldId id="263" r:id="rId16"/>
    <p:sldId id="265" r:id="rId17"/>
    <p:sldId id="266" r:id="rId18"/>
    <p:sldId id="268" r:id="rId19"/>
    <p:sldId id="283" r:id="rId20"/>
    <p:sldId id="286" r:id="rId21"/>
    <p:sldId id="270" r:id="rId22"/>
    <p:sldId id="271" r:id="rId23"/>
    <p:sldId id="287" r:id="rId24"/>
    <p:sldId id="272" r:id="rId25"/>
    <p:sldId id="273" r:id="rId26"/>
    <p:sldId id="295" r:id="rId27"/>
    <p:sldId id="289" r:id="rId28"/>
    <p:sldId id="290" r:id="rId29"/>
    <p:sldId id="288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</p:sldIdLst>
  <p:sldSz cx="11630025" cy="8029575"/>
  <p:notesSz cx="6858000" cy="9144000"/>
  <p:defaultTextStyle>
    <a:defPPr>
      <a:defRPr lang="en-US"/>
    </a:defPPr>
    <a:lvl1pPr marL="0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1670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3340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85011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46681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08351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70021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31691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93362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14" y="-82"/>
      </p:cViewPr>
      <p:guideLst>
        <p:guide orient="horz" pos="2529"/>
        <p:guide pos="36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2252" y="2494373"/>
            <a:ext cx="9885521" cy="17211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4504" y="4550092"/>
            <a:ext cx="8141018" cy="20520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1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3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5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46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08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0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1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93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31768" y="321556"/>
            <a:ext cx="2616756" cy="68511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501" y="321556"/>
            <a:ext cx="7656433" cy="68511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692" y="5159746"/>
            <a:ext cx="9885521" cy="1594763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692" y="3403277"/>
            <a:ext cx="9885521" cy="175646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16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33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8501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466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083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700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316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9336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501" y="1873568"/>
            <a:ext cx="5136594" cy="5299148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11930" y="1873568"/>
            <a:ext cx="5136594" cy="5299148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501" y="1797361"/>
            <a:ext cx="5138614" cy="749055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1670" indent="0">
              <a:buNone/>
              <a:defRPr sz="2500" b="1"/>
            </a:lvl2pPr>
            <a:lvl3pPr marL="1123340" indent="0">
              <a:buNone/>
              <a:defRPr sz="2200" b="1"/>
            </a:lvl3pPr>
            <a:lvl4pPr marL="1685011" indent="0">
              <a:buNone/>
              <a:defRPr sz="2000" b="1"/>
            </a:lvl4pPr>
            <a:lvl5pPr marL="2246681" indent="0">
              <a:buNone/>
              <a:defRPr sz="2000" b="1"/>
            </a:lvl5pPr>
            <a:lvl6pPr marL="2808351" indent="0">
              <a:buNone/>
              <a:defRPr sz="2000" b="1"/>
            </a:lvl6pPr>
            <a:lvl7pPr marL="3370021" indent="0">
              <a:buNone/>
              <a:defRPr sz="2000" b="1"/>
            </a:lvl7pPr>
            <a:lvl8pPr marL="3931691" indent="0">
              <a:buNone/>
              <a:defRPr sz="2000" b="1"/>
            </a:lvl8pPr>
            <a:lvl9pPr marL="4493362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501" y="2546416"/>
            <a:ext cx="5138614" cy="4626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07892" y="1797361"/>
            <a:ext cx="5140633" cy="749055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1670" indent="0">
              <a:buNone/>
              <a:defRPr sz="2500" b="1"/>
            </a:lvl2pPr>
            <a:lvl3pPr marL="1123340" indent="0">
              <a:buNone/>
              <a:defRPr sz="2200" b="1"/>
            </a:lvl3pPr>
            <a:lvl4pPr marL="1685011" indent="0">
              <a:buNone/>
              <a:defRPr sz="2000" b="1"/>
            </a:lvl4pPr>
            <a:lvl5pPr marL="2246681" indent="0">
              <a:buNone/>
              <a:defRPr sz="2000" b="1"/>
            </a:lvl5pPr>
            <a:lvl6pPr marL="2808351" indent="0">
              <a:buNone/>
              <a:defRPr sz="2000" b="1"/>
            </a:lvl6pPr>
            <a:lvl7pPr marL="3370021" indent="0">
              <a:buNone/>
              <a:defRPr sz="2000" b="1"/>
            </a:lvl7pPr>
            <a:lvl8pPr marL="3931691" indent="0">
              <a:buNone/>
              <a:defRPr sz="2000" b="1"/>
            </a:lvl8pPr>
            <a:lvl9pPr marL="4493362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07892" y="2546416"/>
            <a:ext cx="5140633" cy="4626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502" y="319696"/>
            <a:ext cx="3826198" cy="1360567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017" y="319697"/>
            <a:ext cx="6501507" cy="68530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502" y="1680263"/>
            <a:ext cx="3826198" cy="5492453"/>
          </a:xfrm>
        </p:spPr>
        <p:txBody>
          <a:bodyPr/>
          <a:lstStyle>
            <a:lvl1pPr marL="0" indent="0">
              <a:buNone/>
              <a:defRPr sz="1700"/>
            </a:lvl1pPr>
            <a:lvl2pPr marL="561670" indent="0">
              <a:buNone/>
              <a:defRPr sz="1500"/>
            </a:lvl2pPr>
            <a:lvl3pPr marL="1123340" indent="0">
              <a:buNone/>
              <a:defRPr sz="1200"/>
            </a:lvl3pPr>
            <a:lvl4pPr marL="1685011" indent="0">
              <a:buNone/>
              <a:defRPr sz="1100"/>
            </a:lvl4pPr>
            <a:lvl5pPr marL="2246681" indent="0">
              <a:buNone/>
              <a:defRPr sz="1100"/>
            </a:lvl5pPr>
            <a:lvl6pPr marL="2808351" indent="0">
              <a:buNone/>
              <a:defRPr sz="1100"/>
            </a:lvl6pPr>
            <a:lvl7pPr marL="3370021" indent="0">
              <a:buNone/>
              <a:defRPr sz="1100"/>
            </a:lvl7pPr>
            <a:lvl8pPr marL="3931691" indent="0">
              <a:buNone/>
              <a:defRPr sz="1100"/>
            </a:lvl8pPr>
            <a:lvl9pPr marL="44933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566" y="5620702"/>
            <a:ext cx="6978015" cy="663556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79566" y="717457"/>
            <a:ext cx="6978015" cy="4817745"/>
          </a:xfrm>
        </p:spPr>
        <p:txBody>
          <a:bodyPr/>
          <a:lstStyle>
            <a:lvl1pPr marL="0" indent="0">
              <a:buNone/>
              <a:defRPr sz="3900"/>
            </a:lvl1pPr>
            <a:lvl2pPr marL="561670" indent="0">
              <a:buNone/>
              <a:defRPr sz="3400"/>
            </a:lvl2pPr>
            <a:lvl3pPr marL="1123340" indent="0">
              <a:buNone/>
              <a:defRPr sz="2900"/>
            </a:lvl3pPr>
            <a:lvl4pPr marL="1685011" indent="0">
              <a:buNone/>
              <a:defRPr sz="2500"/>
            </a:lvl4pPr>
            <a:lvl5pPr marL="2246681" indent="0">
              <a:buNone/>
              <a:defRPr sz="2500"/>
            </a:lvl5pPr>
            <a:lvl6pPr marL="2808351" indent="0">
              <a:buNone/>
              <a:defRPr sz="2500"/>
            </a:lvl6pPr>
            <a:lvl7pPr marL="3370021" indent="0">
              <a:buNone/>
              <a:defRPr sz="2500"/>
            </a:lvl7pPr>
            <a:lvl8pPr marL="3931691" indent="0">
              <a:buNone/>
              <a:defRPr sz="2500"/>
            </a:lvl8pPr>
            <a:lvl9pPr marL="4493362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9566" y="6284258"/>
            <a:ext cx="6978015" cy="942359"/>
          </a:xfrm>
        </p:spPr>
        <p:txBody>
          <a:bodyPr/>
          <a:lstStyle>
            <a:lvl1pPr marL="0" indent="0">
              <a:buNone/>
              <a:defRPr sz="1700"/>
            </a:lvl1pPr>
            <a:lvl2pPr marL="561670" indent="0">
              <a:buNone/>
              <a:defRPr sz="1500"/>
            </a:lvl2pPr>
            <a:lvl3pPr marL="1123340" indent="0">
              <a:buNone/>
              <a:defRPr sz="1200"/>
            </a:lvl3pPr>
            <a:lvl4pPr marL="1685011" indent="0">
              <a:buNone/>
              <a:defRPr sz="1100"/>
            </a:lvl4pPr>
            <a:lvl5pPr marL="2246681" indent="0">
              <a:buNone/>
              <a:defRPr sz="1100"/>
            </a:lvl5pPr>
            <a:lvl6pPr marL="2808351" indent="0">
              <a:buNone/>
              <a:defRPr sz="1100"/>
            </a:lvl6pPr>
            <a:lvl7pPr marL="3370021" indent="0">
              <a:buNone/>
              <a:defRPr sz="1100"/>
            </a:lvl7pPr>
            <a:lvl8pPr marL="3931691" indent="0">
              <a:buNone/>
              <a:defRPr sz="1100"/>
            </a:lvl8pPr>
            <a:lvl9pPr marL="44933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501" y="321555"/>
            <a:ext cx="10467023" cy="1338263"/>
          </a:xfrm>
          <a:prstGeom prst="rect">
            <a:avLst/>
          </a:prstGeom>
        </p:spPr>
        <p:txBody>
          <a:bodyPr vert="horz" lIns="112334" tIns="56167" rIns="112334" bIns="561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501" y="1873568"/>
            <a:ext cx="10467023" cy="5299148"/>
          </a:xfrm>
          <a:prstGeom prst="rect">
            <a:avLst/>
          </a:prstGeom>
        </p:spPr>
        <p:txBody>
          <a:bodyPr vert="horz" lIns="112334" tIns="56167" rIns="112334" bIns="56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1501" y="7442227"/>
            <a:ext cx="2713673" cy="427501"/>
          </a:xfrm>
          <a:prstGeom prst="rect">
            <a:avLst/>
          </a:prstGeom>
        </p:spPr>
        <p:txBody>
          <a:bodyPr vert="horz" lIns="112334" tIns="56167" rIns="112334" bIns="56167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73592" y="7442227"/>
            <a:ext cx="3682841" cy="427501"/>
          </a:xfrm>
          <a:prstGeom prst="rect">
            <a:avLst/>
          </a:prstGeom>
        </p:spPr>
        <p:txBody>
          <a:bodyPr vert="horz" lIns="112334" tIns="56167" rIns="112334" bIns="56167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4851" y="7442227"/>
            <a:ext cx="2713673" cy="427501"/>
          </a:xfrm>
          <a:prstGeom prst="rect">
            <a:avLst/>
          </a:prstGeom>
        </p:spPr>
        <p:txBody>
          <a:bodyPr vert="horz" lIns="112334" tIns="56167" rIns="112334" bIns="56167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2334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1253" indent="-421253" algn="l" defTabSz="112334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12714" indent="-351044" algn="l" defTabSz="112334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404176" indent="-280835" algn="l" defTabSz="112334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65846" indent="-280835" algn="l" defTabSz="112334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27516" indent="-280835" algn="l" defTabSz="112334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089186" indent="-280835" algn="l" defTabSz="112334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50856" indent="-280835" algn="l" defTabSz="112334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12527" indent="-280835" algn="l" defTabSz="112334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74197" indent="-280835" algn="l" defTabSz="112334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1670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340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85011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6681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8351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70021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31691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93362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800" b="1" dirty="0">
                <a:solidFill>
                  <a:srgbClr val="FF0000"/>
                </a:solidFill>
              </a:rPr>
              <a:t>Antiemetic drugs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0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3568"/>
            <a:ext cx="11453812" cy="529914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Identification of the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different neurotransmitters involved with emesis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has allowed development of a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diverse group of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antiemetic agents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have affinity for various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receptors.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Combinations of antiemetic agents with different mechanisms of action are often used, especially in patients with vomiting due to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chemotherapeutic agents.</a:t>
            </a:r>
          </a:p>
        </p:txBody>
      </p:sp>
    </p:spTree>
    <p:extLst>
      <p:ext uri="{BB962C8B-B14F-4D97-AF65-F5344CB8AC3E}">
        <p14:creationId xmlns:p14="http://schemas.microsoft.com/office/powerpoint/2010/main" val="292625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77" y="773039"/>
            <a:ext cx="11530011" cy="52991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Anticholinergics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Dicyclomine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H1 </a:t>
            </a:r>
            <a:r>
              <a:rPr lang="en-US" sz="3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antihistaminics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Promethazine, Diphenhydramine,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Neuroleptics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Chlorpromazine,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Prochlorperazine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Prokinetic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drugs: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Metoclopramide,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5-HT3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antagonists: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Ondansetron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Granisetron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Adjuvant </a:t>
            </a:r>
            <a:r>
              <a:rPr lang="en-US" sz="3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antiemetics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Dexamethsone,</a:t>
            </a:r>
            <a:r>
              <a:rPr lang="en-US" sz="3600" dirty="0" err="1" smtClean="0"/>
              <a:t>Benzodiazepines</a:t>
            </a:r>
            <a:r>
              <a:rPr lang="en-US" sz="3600" dirty="0"/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1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32" y="585787"/>
            <a:ext cx="11353799" cy="52991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5-HT3 receptor blockers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ondansetron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granisetron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palonosetron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block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5-HT3 receptors in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visceral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vagal afferent fibers) and in the brain (CTZ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treating emesis linked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with chemotherapy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largely because of their longer duration of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action and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superior efficacy.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drugs can be administered as a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single dose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prior to chemotherapy (intravenously or orally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8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12" y="661987"/>
            <a:ext cx="11353799" cy="5299148"/>
          </a:xfrm>
        </p:spPr>
        <p:txBody>
          <a:bodyPr/>
          <a:lstStyle/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prevent emesis in 50% to 60% of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cisplatin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-treated patients. </a:t>
            </a:r>
          </a:p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useful in the management of postoperative nausea and vomiting.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81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12" y="433387"/>
            <a:ext cx="11353799" cy="5299148"/>
          </a:xfrm>
        </p:spPr>
        <p:txBody>
          <a:bodyPr>
            <a:noAutofit/>
          </a:bodyPr>
          <a:lstStyle/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5-HT3 antagonists are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extensively metabolized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liver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ondansetron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requires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dosage adjustments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 hepatic insufficiency. Elimination is through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urine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Electrocardiographic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changes, such as a prolonged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QTc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interval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can occur with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dolasetron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and high doses of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ondansetron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 For this reason,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dolasetron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is no longer approved for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CINV prophylaxis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37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13" y="433387"/>
            <a:ext cx="11201400" cy="52991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Substituted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benzamides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metoclopramide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effective at high doses against the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emetogenic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cisplatin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preventing emesis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 30% to 40% of patients and reducing emesis in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majority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of patients.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Metoclopramide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accomplishes this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through inhibition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of dopamine in the CTZ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Antidopaminergic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side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effects, including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extrapyramidal symptoms, limit long-term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hig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use.</a:t>
            </a:r>
          </a:p>
          <a:p>
            <a:pPr algn="just"/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Metoclopramide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was previously used as a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prokinetic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drug for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treatment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of GERD. </a:t>
            </a:r>
          </a:p>
        </p:txBody>
      </p:sp>
    </p:spTree>
    <p:extLst>
      <p:ext uri="{BB962C8B-B14F-4D97-AF65-F5344CB8AC3E}">
        <p14:creationId xmlns:p14="http://schemas.microsoft.com/office/powerpoint/2010/main" val="1714691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2" y="509587"/>
            <a:ext cx="10896600" cy="52991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Domperidone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It is a D2 antagonist,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chemically related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 haloperidol, but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pharmacologically related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 metoclopramide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It has a lower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ceiling antiemetic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prokinetic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actions.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crosses blood-brain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barrier poorly. Accordingly,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extrapyramidal side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effects are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rare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it does act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on CTZ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which is not protected by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blood-brain barrier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though antiemetic efficacy is lower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than metoclopramide.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Side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effects of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are much less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than with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metoclopramide: dry mouth, loose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stools, headache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rashes,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galactorrhoea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1082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12" y="509587"/>
            <a:ext cx="11277600" cy="52991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ANTIDIARRHEALS</a:t>
            </a:r>
            <a:endParaRPr lang="en-US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Increased motility of the GI tract and decreased absorption of fluid are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major factors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 diarrhea.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Antidiarrheal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drugs 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include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antimotility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agents,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adsorbents and 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drugs that modify fluid and electrolyte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transport.</a:t>
            </a:r>
          </a:p>
          <a:p>
            <a:pPr algn="just"/>
            <a:r>
              <a:rPr lang="en-US" sz="3600" dirty="0"/>
              <a:t>Antidiarrheal agents may be used safely in patients with mild </a:t>
            </a:r>
            <a:r>
              <a:rPr lang="en-US" sz="3600" dirty="0" smtClean="0"/>
              <a:t>to moderate </a:t>
            </a:r>
            <a:r>
              <a:rPr lang="en-US" sz="3600" dirty="0"/>
              <a:t>acute diarrhea. </a:t>
            </a:r>
          </a:p>
          <a:p>
            <a:pPr marL="0" indent="0" algn="just">
              <a:buNone/>
            </a:pPr>
            <a:r>
              <a:rPr lang="en-US" sz="3600" dirty="0" smtClean="0"/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017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1" y="544439"/>
            <a:ext cx="11533823" cy="5299148"/>
          </a:xfrm>
        </p:spPr>
        <p:txBody>
          <a:bodyPr>
            <a:noAutofit/>
          </a:bodyPr>
          <a:lstStyle/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should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be used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 patients with bloody diarrhea, high fever, or systemic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toxicity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They should be discontinued in patients whose diarrhea is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worsening despite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therapy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Antidiarrheals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are also used to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control chronic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diarrhea caused by such conditions as irritable bowel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syndrome (IBS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) or inflammatory bowel disease (IBD).</a:t>
            </a:r>
          </a:p>
        </p:txBody>
      </p:sp>
    </p:spTree>
    <p:extLst>
      <p:ext uri="{BB962C8B-B14F-4D97-AF65-F5344CB8AC3E}">
        <p14:creationId xmlns:p14="http://schemas.microsoft.com/office/powerpoint/2010/main" val="4208337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12" y="509587"/>
            <a:ext cx="11277599" cy="52991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Antimotility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agents (OPIOID AGONISTS)</a:t>
            </a:r>
          </a:p>
          <a:p>
            <a:pPr algn="just"/>
            <a:r>
              <a:rPr lang="en-US" sz="4000" b="1" i="1" u="sng" dirty="0" err="1" smtClean="0">
                <a:latin typeface="Times New Roman" pitchFamily="18" charset="0"/>
                <a:cs typeface="Times New Roman" pitchFamily="18" charset="0"/>
              </a:rPr>
              <a:t>Diphenoxylate</a:t>
            </a:r>
            <a:r>
              <a:rPr lang="en-US" sz="4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4000" b="1" i="1" u="sng" dirty="0" err="1">
                <a:latin typeface="Times New Roman" pitchFamily="18" charset="0"/>
                <a:cs typeface="Times New Roman" pitchFamily="18" charset="0"/>
              </a:rPr>
              <a:t>loperamide</a:t>
            </a:r>
            <a:r>
              <a:rPr lang="en-US" sz="4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Both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are analogs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meperidine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and have opioid-like actions on the gut. 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They activate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presynaptic opioid receptors in the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ENS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inhibit acetylcholine release and decrease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peristalsis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and lead to increased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colonic transit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time and fecal water absorption.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usual doses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they lack analgesic effects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contribute to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toxic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megacolon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they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should not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be used in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children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or in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patients with severe colitis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89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17" y="410772"/>
            <a:ext cx="11339274" cy="5299148"/>
          </a:xfrm>
        </p:spPr>
        <p:txBody>
          <a:bodyPr>
            <a:noAutofit/>
          </a:bodyPr>
          <a:lstStyle/>
          <a:p>
            <a:pPr algn="just"/>
            <a:r>
              <a:rPr lang="en-US" sz="4400" dirty="0"/>
              <a:t>The brainstem “</a:t>
            </a:r>
            <a:r>
              <a:rPr lang="en-US" sz="4400" b="1" dirty="0">
                <a:solidFill>
                  <a:schemeClr val="accent1"/>
                </a:solidFill>
              </a:rPr>
              <a:t>vomiting center</a:t>
            </a:r>
            <a:r>
              <a:rPr lang="en-US" sz="4400" dirty="0"/>
              <a:t>” coordinates the complex act of vomiting through interactions with cranial nerves VIII and X and neural networks in the nucleus </a:t>
            </a:r>
            <a:r>
              <a:rPr lang="en-US" sz="4400" dirty="0" err="1"/>
              <a:t>tractus</a:t>
            </a:r>
            <a:r>
              <a:rPr lang="en-US" sz="4400" dirty="0"/>
              <a:t> </a:t>
            </a:r>
            <a:r>
              <a:rPr lang="en-US" sz="4400" dirty="0" err="1"/>
              <a:t>solitarius</a:t>
            </a:r>
            <a:r>
              <a:rPr lang="en-US" sz="4400" dirty="0"/>
              <a:t> that control respiratory, </a:t>
            </a:r>
            <a:r>
              <a:rPr lang="en-US" sz="4400" dirty="0" err="1"/>
              <a:t>salivatory</a:t>
            </a:r>
            <a:r>
              <a:rPr lang="en-US" sz="4400" dirty="0"/>
              <a:t>, and vasomotor centers.</a:t>
            </a:r>
          </a:p>
          <a:p>
            <a:pPr algn="just"/>
            <a:r>
              <a:rPr lang="en-US" sz="4400" dirty="0"/>
              <a:t> High concentrations of muscarinic M 1 , histamine H 1 , </a:t>
            </a:r>
            <a:r>
              <a:rPr lang="en-US" sz="4400" dirty="0" err="1"/>
              <a:t>neurokinin</a:t>
            </a:r>
            <a:r>
              <a:rPr lang="en-US" sz="4400" dirty="0"/>
              <a:t> 1 (NK 1 ), and serotonin 5-HT 3 receptors have been identified in the vomiting center.</a:t>
            </a:r>
          </a:p>
        </p:txBody>
      </p:sp>
    </p:spTree>
    <p:extLst>
      <p:ext uri="{BB962C8B-B14F-4D97-AF65-F5344CB8AC3E}">
        <p14:creationId xmlns:p14="http://schemas.microsoft.com/office/powerpoint/2010/main" val="305146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12" y="509587"/>
            <a:ext cx="11277599" cy="5299148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Loperamide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is a nonprescription opioid agonist that does not cross the blood-brain barrier and has no analgesic properties or potential for addiction. </a:t>
            </a:r>
          </a:p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Tolerance to long-term use has not been reported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Diphenoxylate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is a prescription opioid agonist that has no analgesic properties in standard doses; however, higher doses have central nervous system effects, and prolonged use can lead to opioid dependence.</a:t>
            </a:r>
          </a:p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Commercial preparations commonly contain small amounts of atropine to discourage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overdosage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24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" y="357187"/>
            <a:ext cx="11277599" cy="52991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LAXATIVES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Laxatives are commonly used for constipation to accelerate the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movement of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food through the GI tract.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drugs can be classified on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basis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of their mechanism of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action.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Laxatives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increase the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potential for loss of pharmacologic effect of poorly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absorbed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delayed-acting, and extended-release oral preparations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of these drugs have a risk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of dependency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user.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137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12" y="357187"/>
            <a:ext cx="11353800" cy="52991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Irritants and stimulants</a:t>
            </a:r>
          </a:p>
          <a:p>
            <a:pPr marL="514350" indent="-514350" algn="just">
              <a:buAutoNum type="arabicPeriod"/>
            </a:pP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Senna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This agent is a widely used stimulant laxative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group of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sennosides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a natural complex of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anthraquinone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glycosides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senna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causes evacuation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bowels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within 8 to 10 hours. It also causes water and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electrolyte secretion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into the bowel.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combination products with a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docusate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containing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stool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softener, it is useful in treating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opioid-induced constipation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Bisacodyl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Available as suppositories and enteric-coated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tablets,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bisacodyl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is a potent stimulant of the colon. It acts directly on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nerve fibers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 the mucosa of the colon.</a:t>
            </a:r>
          </a:p>
          <a:p>
            <a:pPr marL="0" indent="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550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176213" y="433388"/>
            <a:ext cx="11201400" cy="5299075"/>
          </a:xfrm>
        </p:spPr>
        <p:txBody>
          <a:bodyPr/>
          <a:lstStyle/>
          <a:p>
            <a:pPr marL="0" indent="0" algn="just">
              <a:buNone/>
            </a:pPr>
            <a:r>
              <a:rPr lang="en-US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Castor oil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This agent is broken down in the small intestine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ricinoleic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which is very irritating to the stomach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promptly increases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peristalsis.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Pregnant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patients should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avoid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castor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may stimulate uterine contractions.</a:t>
            </a:r>
          </a:p>
        </p:txBody>
      </p:sp>
    </p:spTree>
    <p:extLst>
      <p:ext uri="{BB962C8B-B14F-4D97-AF65-F5344CB8AC3E}">
        <p14:creationId xmlns:p14="http://schemas.microsoft.com/office/powerpoint/2010/main" val="1149793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12" y="433387"/>
            <a:ext cx="11277599" cy="52991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B. Bulk laxatives</a:t>
            </a:r>
          </a:p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bulk laxatives include hydrophilic colloids (from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indigestible parts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of fruits and vegetables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They form gels in the large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intestine, causing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water retention and intestinal distension, thereby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increasing peristaltic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activity.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Similar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actions are produced by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methylcellulose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and bran. They should be used cautiously in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patients who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are immobile because of their potential for causing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intestinal obstruction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490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2388" y="357187"/>
            <a:ext cx="11582400" cy="52991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C. Saline and osmotic laxatives</a:t>
            </a:r>
          </a:p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Saline cathartics, such as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magnesium citrate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magnesium hydroxide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nonabsorbable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salts (anions and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cations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) that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hold water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 the intestine by osmosis. This distends the bowel, increasing</a:t>
            </a:r>
          </a:p>
          <a:p>
            <a:pPr marL="0" indent="0"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intestinal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activity and producing defecation in a few hours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Electrolyte solutions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containing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polyethylene glycol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PEG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) are used as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colonic lavage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solutions to prepare the gut for radiologic or endoscopic procedures.</a:t>
            </a:r>
          </a:p>
          <a:p>
            <a:pPr marL="0" indent="0" algn="just">
              <a:buNone/>
            </a:pPr>
            <a:endParaRPr lang="en-US" sz="4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621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" y="1873568"/>
            <a:ext cx="11277599" cy="5299148"/>
          </a:xfrm>
        </p:spPr>
        <p:txBody>
          <a:bodyPr/>
          <a:lstStyle/>
          <a:p>
            <a:pPr algn="just"/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PEG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powder for solution is available as a prescription and also as an over-the-counter laxative and has been shown to cause less cramping and gas than other laxatives.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828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12" y="204787"/>
            <a:ext cx="11277599" cy="5299148"/>
          </a:xfrm>
        </p:spPr>
        <p:txBody>
          <a:bodyPr>
            <a:noAutofit/>
          </a:bodyPr>
          <a:lstStyle/>
          <a:p>
            <a:pPr algn="just"/>
            <a:r>
              <a:rPr lang="en-US" sz="3600" i="1" dirty="0"/>
              <a:t>Lactulose </a:t>
            </a:r>
            <a:r>
              <a:rPr lang="en-US" sz="3600" dirty="0"/>
              <a:t>is a semisynthetic disaccharide sugar that acts as an osmotic laxative. </a:t>
            </a:r>
            <a:r>
              <a:rPr lang="en-US" sz="3600" dirty="0" smtClean="0"/>
              <a:t>It </a:t>
            </a:r>
            <a:r>
              <a:rPr lang="en-US" sz="3600" dirty="0"/>
              <a:t>cannot be hydrolyzed by GI enzymes. </a:t>
            </a:r>
            <a:endParaRPr lang="en-US" sz="3600" dirty="0" smtClean="0"/>
          </a:p>
          <a:p>
            <a:pPr algn="just"/>
            <a:r>
              <a:rPr lang="en-US" sz="3600" dirty="0" smtClean="0"/>
              <a:t>Oral </a:t>
            </a:r>
            <a:r>
              <a:rPr lang="en-US" sz="3600" dirty="0"/>
              <a:t>doses reach the colon </a:t>
            </a:r>
            <a:r>
              <a:rPr lang="en-US" sz="3600" dirty="0" smtClean="0"/>
              <a:t>and are </a:t>
            </a:r>
            <a:r>
              <a:rPr lang="en-US" sz="3600" dirty="0"/>
              <a:t>degraded by colonic bacteria into lactic, formic, and acetic acids.</a:t>
            </a:r>
          </a:p>
          <a:p>
            <a:pPr algn="just"/>
            <a:r>
              <a:rPr lang="en-US" sz="3600" dirty="0"/>
              <a:t>This increases osmotic pressure, causing fluid accumulation, </a:t>
            </a:r>
            <a:r>
              <a:rPr lang="en-US" sz="3600" dirty="0" smtClean="0"/>
              <a:t>colon distension</a:t>
            </a:r>
            <a:r>
              <a:rPr lang="en-US" sz="3600" dirty="0"/>
              <a:t>, soft stools, and defecation. </a:t>
            </a:r>
          </a:p>
          <a:p>
            <a:pPr algn="just"/>
            <a:r>
              <a:rPr lang="en-US" sz="3600" i="1" dirty="0" smtClean="0"/>
              <a:t>Lactulose </a:t>
            </a:r>
            <a:r>
              <a:rPr lang="en-US" sz="3600" dirty="0"/>
              <a:t>is also used for the treatment of hepatic encephalopathy, due to its ability to </a:t>
            </a:r>
            <a:r>
              <a:rPr lang="en-US" sz="3600" dirty="0" smtClean="0"/>
              <a:t>reduce ammonia </a:t>
            </a:r>
            <a:r>
              <a:rPr lang="en-US" sz="3600" dirty="0"/>
              <a:t>levels.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1737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12" y="1873568"/>
            <a:ext cx="11277599" cy="52991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D. Stool softeners (emollient laxatives or surfactants)</a:t>
            </a:r>
          </a:p>
          <a:p>
            <a:pPr marL="0" indent="0" algn="just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Surface-active agents that become emulsified with the stool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produce softer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feces and ease passage.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include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docusate sodium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docusate calcium.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They may take days to become effective and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are often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used for prophylaxis rather than acute treatment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930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6212" y="1873568"/>
            <a:ext cx="11277599" cy="52991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5400" b="1" dirty="0">
                <a:solidFill>
                  <a:srgbClr val="FF0000"/>
                </a:solidFill>
              </a:rPr>
              <a:t>E. Lubricant laxatives</a:t>
            </a:r>
          </a:p>
          <a:p>
            <a:pPr algn="just"/>
            <a:r>
              <a:rPr lang="en-US" i="1" dirty="0"/>
              <a:t>Mineral oil </a:t>
            </a:r>
            <a:r>
              <a:rPr lang="en-US" dirty="0"/>
              <a:t>and </a:t>
            </a:r>
            <a:r>
              <a:rPr lang="en-US" i="1" dirty="0"/>
              <a:t>glycerin suppositories </a:t>
            </a:r>
            <a:r>
              <a:rPr lang="en-US" dirty="0"/>
              <a:t>are lubricants and act by </a:t>
            </a:r>
            <a:r>
              <a:rPr lang="en-US" dirty="0" smtClean="0"/>
              <a:t>facilitating the </a:t>
            </a:r>
            <a:r>
              <a:rPr lang="en-US" dirty="0"/>
              <a:t>passage of hard stools. </a:t>
            </a:r>
            <a:r>
              <a:rPr lang="en-US" i="1" dirty="0"/>
              <a:t>Mineral oil </a:t>
            </a:r>
            <a:r>
              <a:rPr lang="en-US" dirty="0"/>
              <a:t>should be taken </a:t>
            </a:r>
            <a:r>
              <a:rPr lang="en-US" dirty="0" smtClean="0"/>
              <a:t>orally in </a:t>
            </a:r>
            <a:r>
              <a:rPr lang="en-US" dirty="0"/>
              <a:t>an upright position to avoid its aspiration and potential for lipid </a:t>
            </a:r>
            <a:r>
              <a:rPr lang="en-US" dirty="0" smtClean="0"/>
              <a:t>or lipoid </a:t>
            </a:r>
            <a:r>
              <a:rPr lang="en-US" dirty="0"/>
              <a:t>pneumonia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6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" y="1077839"/>
            <a:ext cx="11430000" cy="5299148"/>
          </a:xfrm>
        </p:spPr>
        <p:txBody>
          <a:bodyPr>
            <a:noAutofit/>
          </a:bodyPr>
          <a:lstStyle/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Vomiting occurs due to stimulation of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emetic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(vomiting)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center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situated in the medulla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oblongata. 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Multiple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pathways can elicit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vomiting. 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chemoreceptor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trigger zone (CTZ)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located in the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postrema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nucleus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tractus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latin typeface="Times New Roman" pitchFamily="18" charset="0"/>
                <a:cs typeface="Times New Roman" pitchFamily="18" charset="0"/>
              </a:rPr>
              <a:t>solitarius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(NTS)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most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important relay areas for afferent impulses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arising in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g.i.t, throat and other viscera.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13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951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688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874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162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864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809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522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4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2" y="1001639"/>
            <a:ext cx="11353799" cy="5299148"/>
          </a:xfrm>
        </p:spPr>
        <p:txBody>
          <a:bodyPr>
            <a:normAutofit/>
          </a:bodyPr>
          <a:lstStyle/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CTZ is also accessible to blood-borne drugs, mediators, hormones, toxins, etc., because it is unprotected by the blood-brain barrier. 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Cytotoxic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drugs, radiation and other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g.i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 irritants release 5-HT from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enterochromaffin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cells in the gut → acts on 5-HT3 receptors present on vagal afferents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and sends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impulses to NTS and CTZ.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24" y="265417"/>
            <a:ext cx="10446988" cy="75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76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12" y="585787"/>
            <a:ext cx="11277599" cy="52991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Nausea and vomiting may be manifestations of a wide variety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conditions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including: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adverse effects from medications;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Systemic disorders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infections;.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Pregnancy.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vestibular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dysfunction.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central nervous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system infection or increased pressure;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peritonitis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hepatobiliary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disorders.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radiation or chemotherapy;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Gastrointestinal obstruction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dysmotility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or infections.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3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76213" y="696912"/>
            <a:ext cx="11201400" cy="52990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Nausea and vomiting can results in: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affects quality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of life. 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also lead to rejection of potentially curative chemotherapy. 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uncontrolled vomiting can produce dehydration, profound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metabolic imbalances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and nutrient depletion.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46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" y="280987"/>
            <a:ext cx="11353800" cy="52991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Emetic actions of chemotherapeutic agents</a:t>
            </a:r>
          </a:p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Chemotherapeutic agents can directly activate the medullary CTZ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or vomiting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center.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Several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neuroreceptors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including dopamine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receptor type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2 and serotonin type 3 (5-HT3), play critical roles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color or smell of chemotherapeutic drugs (and even stimuli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associated with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chemotherapy) can activate higher brain centers and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trigger emesis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212" y="280987"/>
            <a:ext cx="11277599" cy="52991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Chemotherapeutic drugs can also act peripherally by causing cell damage in the GI tract and by releasing serotonin from the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enterochromaffin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cells of the small intestine.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Serotonin activates 5-HT3 receptors on vagal and splanchnic afferent fibers, which then carry sensory signals to the medulla, leading to the emetic response.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6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1633</Words>
  <Application>Microsoft Office PowerPoint</Application>
  <PresentationFormat>Custom</PresentationFormat>
  <Paragraphs>110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Antiemetic drugs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Antiemetic drugs</dc:title>
  <dc:creator>acer</dc:creator>
  <cp:lastModifiedBy>DR.Ahmed Saker 2o1O</cp:lastModifiedBy>
  <cp:revision>24</cp:revision>
  <dcterms:created xsi:type="dcterms:W3CDTF">2006-08-16T00:00:00Z</dcterms:created>
  <dcterms:modified xsi:type="dcterms:W3CDTF">2017-04-24T07:50:34Z</dcterms:modified>
</cp:coreProperties>
</file>